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3"/>
  </p:notesMasterIdLst>
  <p:sldIdLst>
    <p:sldId id="256" r:id="rId2"/>
    <p:sldId id="338" r:id="rId3"/>
    <p:sldId id="284" r:id="rId4"/>
    <p:sldId id="333" r:id="rId5"/>
    <p:sldId id="334" r:id="rId6"/>
    <p:sldId id="326" r:id="rId7"/>
    <p:sldId id="318" r:id="rId8"/>
    <p:sldId id="331" r:id="rId9"/>
    <p:sldId id="332" r:id="rId10"/>
    <p:sldId id="260" r:id="rId11"/>
    <p:sldId id="337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00FF"/>
    <a:srgbClr val="66FF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11" autoAdjust="0"/>
  </p:normalViewPr>
  <p:slideViewPr>
    <p:cSldViewPr snapToGrid="0" snapToObjects="1">
      <p:cViewPr varScale="1">
        <p:scale>
          <a:sx n="107" d="100"/>
          <a:sy n="107" d="100"/>
        </p:scale>
        <p:origin x="17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73F8BCF6-B005-4D00-88AE-872430DC8C6E}" type="datetimeFigureOut">
              <a:rPr lang="ru-RU" smtClean="0"/>
              <a:t>18.10.2024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49B7EACC-CBCA-4971-910E-F7A029FCC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75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B7EACC-CBCA-4971-910E-F7A029FCC84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75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B7EACC-CBCA-4971-910E-F7A029FCC84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15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B3193-4D7C-4A17-8FC9-D51CFBCF0956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8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A68AB-2D57-4B85-8093-4EF05A73858A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4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47D73-B68D-4799-B8E4-FD269F3896E1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97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5250-1DC7-4E27-A84A-E7822F8C2E8D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59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B7603-1D09-4091-9650-39499413B77F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05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A79-AE23-4672-B6B2-A12E5F9EB79B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4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EDA6-552D-4667-A56F-BD1E01140B8D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6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51F35-22DF-4068-9C6C-D73D59E2D2AD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4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62CDE-2401-497C-A6E1-C02B3423469C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6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9DA2-8A97-47E3-8DDE-C0CD7AB89940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07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23C4-4D3A-4B57-BB51-7FC37C3BCEEC}" type="datetime2">
              <a:rPr lang="en-US" smtClean="0"/>
              <a:t>Friday, October 18, 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5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FC535-56B8-42CC-8A84-F48460A9F75C}" type="datetime2">
              <a:rPr lang="en-US" smtClean="0"/>
              <a:t>Friday, October 18, 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74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599633" y="2527300"/>
            <a:ext cx="8468167" cy="33401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32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ИНВЕСТИЦИОННОЙ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ПРОГРАММЫ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7000" y="4895790"/>
            <a:ext cx="6400800" cy="650315"/>
          </a:xfrm>
        </p:spPr>
        <p:txBody>
          <a:bodyPr/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период 2025-2029 годы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179629" y="177218"/>
            <a:ext cx="2106779" cy="812800"/>
          </a:xfrm>
          <a:prstGeom prst="rect">
            <a:avLst/>
          </a:prstGeom>
        </p:spPr>
        <p:txBody>
          <a:bodyPr vert="horz" anchor="ctr">
            <a:normAutofit fontScale="55000" lnSpcReduction="20000"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ЗАПАДНАЯ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ЭНЕРГЕТИЧЕСКАЯ 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КОМПАНИЯ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04A26BB-1677-F20B-51F1-6BE52DAB8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00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2040570" y="2601604"/>
            <a:ext cx="5908371" cy="96759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9EB5832-2EAF-B154-F86A-D357A19B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85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199266" y="224823"/>
            <a:ext cx="7419634" cy="96759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Сводные параметры проекта инвестиционной программы 2024 года (источники финансирования), 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18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млн. руб. с НДС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85875"/>
              </p:ext>
            </p:extLst>
          </p:nvPr>
        </p:nvGraphicFramePr>
        <p:xfrm>
          <a:off x="1182339" y="1417239"/>
          <a:ext cx="6975543" cy="4428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2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00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9553">
                  <a:extLst>
                    <a:ext uri="{9D8B030D-6E8A-4147-A177-3AD203B41FA5}">
                      <a16:colId xmlns:a16="http://schemas.microsoft.com/office/drawing/2014/main" val="3767264383"/>
                    </a:ext>
                  </a:extLst>
                </a:gridCol>
                <a:gridCol w="1326776">
                  <a:extLst>
                    <a:ext uri="{9D8B030D-6E8A-4147-A177-3AD203B41FA5}">
                      <a16:colId xmlns:a16="http://schemas.microsoft.com/office/drawing/2014/main" val="523222126"/>
                    </a:ext>
                  </a:extLst>
                </a:gridCol>
              </a:tblGrid>
              <a:tr h="35884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 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</a:t>
                      </a:r>
                      <a:r>
                        <a:rPr lang="ru-RU" sz="105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GB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4794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Утв. план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изменений   в утв. план от 24.04.2024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Устранение замечаний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340045"/>
                  </a:ext>
                </a:extLst>
              </a:tr>
              <a:tr h="6296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9933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1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Амортизация, учтенная в тарифе от оказания услуг по передаче электрической энергии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130,44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156,39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198,41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2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Прибыль, направляемая на инвестиции, в том числе от технологического присоединения потребителей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96,81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96,81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96,81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6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Возврат налога на добавленную стоимость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25,95 </a:t>
                      </a:r>
                    </a:p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068833"/>
                  </a:ext>
                </a:extLst>
              </a:tr>
              <a:tr h="293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4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Привлеченные средства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6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5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 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253,20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253,20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295,22</a:t>
                      </a: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0A61FA0-D06B-7235-9E78-86B5D2C2E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4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321806" y="224823"/>
            <a:ext cx="7297093" cy="967593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Проект инвестиционной программы 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на период 2025-2029 годы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4744" y="1095433"/>
            <a:ext cx="8383766" cy="652685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Показатели проекта инвестиционной программы на период 2025-2029 годы АО «Западная энергетическая компания»</a:t>
            </a:r>
          </a:p>
          <a:p>
            <a:pPr algn="just"/>
            <a:endParaRPr lang="ru-RU" sz="1500" b="1" dirty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5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1500" b="1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953337"/>
              </p:ext>
            </p:extLst>
          </p:nvPr>
        </p:nvGraphicFramePr>
        <p:xfrm>
          <a:off x="709684" y="1846423"/>
          <a:ext cx="8102622" cy="2903047"/>
        </p:xfrm>
        <a:graphic>
          <a:graphicData uri="http://schemas.openxmlformats.org/drawingml/2006/table">
            <a:tbl>
              <a:tblPr firstRow="1" firstCol="1" bandRow="1"/>
              <a:tblGrid>
                <a:gridCol w="466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8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5721">
                  <a:extLst>
                    <a:ext uri="{9D8B030D-6E8A-4147-A177-3AD203B41FA5}">
                      <a16:colId xmlns:a16="http://schemas.microsoft.com/office/drawing/2014/main" val="3628546199"/>
                    </a:ext>
                  </a:extLst>
                </a:gridCol>
                <a:gridCol w="861925">
                  <a:extLst>
                    <a:ext uri="{9D8B030D-6E8A-4147-A177-3AD203B41FA5}">
                      <a16:colId xmlns:a16="http://schemas.microsoft.com/office/drawing/2014/main" val="1007565186"/>
                    </a:ext>
                  </a:extLst>
                </a:gridCol>
                <a:gridCol w="9498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505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6010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3447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973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2025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2026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202</a:t>
                      </a: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2025-2029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670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50" b="1" kern="1200" dirty="0">
                          <a:solidFill>
                            <a:srgbClr val="99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Освоение, млн. руб. без НДС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177,31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222,38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222,38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226,20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212,12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1 055,62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717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50" b="1" kern="1200" dirty="0">
                          <a:solidFill>
                            <a:srgbClr val="99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Ввод основных фондов, млн. руб. без НДС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61,99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130,82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63,74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341,75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537,99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1 136,29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489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50" b="1" kern="1200" dirty="0">
                          <a:solidFill>
                            <a:srgbClr val="99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Финансирование, млн. руб. с НДС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212,19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261,13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266,85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271,44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254,54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1 266,15</a:t>
                      </a: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96998" y="5219886"/>
            <a:ext cx="8559257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spcBef>
                <a:spcPct val="20000"/>
              </a:spcBef>
            </a:pPr>
            <a:r>
              <a:rPr lang="ru-RU" sz="1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Объем финансирования проекта инвестиционной программы за весь период с 2025 по 2029 год составляет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kern="120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1 266,15</a:t>
            </a:r>
            <a:r>
              <a:rPr lang="ru-RU" sz="1600" b="1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млн. рублей с НДС. </a:t>
            </a:r>
          </a:p>
          <a:p>
            <a:pPr algn="just" defTabSz="457200">
              <a:spcBef>
                <a:spcPct val="20000"/>
              </a:spcBef>
            </a:pPr>
            <a:r>
              <a:rPr lang="ru-RU" sz="1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Освоение - </a:t>
            </a:r>
            <a:r>
              <a:rPr lang="ru-RU" sz="1600" b="1" kern="120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1 055,62 </a:t>
            </a:r>
            <a:r>
              <a:rPr lang="ru-RU" sz="1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млн. рублей без НДС.</a:t>
            </a:r>
          </a:p>
          <a:p>
            <a:pPr algn="just" defTabSz="457200">
              <a:spcBef>
                <a:spcPct val="20000"/>
              </a:spcBef>
            </a:pPr>
            <a:r>
              <a:rPr lang="ru-RU" sz="1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Ввод основных фондов  - </a:t>
            </a:r>
            <a:r>
              <a:rPr lang="ru-RU" sz="1600" b="1" kern="120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1 136,29 </a:t>
            </a:r>
            <a:r>
              <a:rPr lang="ru-RU" sz="16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млн. рублей без НДС.</a:t>
            </a:r>
            <a:endParaRPr lang="ru-RU" sz="1350" b="1" dirty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AA676D4A-A21A-977F-CE0D-FA8021465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67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199266" y="224823"/>
            <a:ext cx="7419634" cy="96759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Сводные параметры проекта инвестиционной программы 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на период 2025-2029 годы (источники финансирования), 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18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млн. руб. с НДС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662876"/>
              </p:ext>
            </p:extLst>
          </p:nvPr>
        </p:nvGraphicFramePr>
        <p:xfrm>
          <a:off x="600635" y="1417239"/>
          <a:ext cx="7237843" cy="3095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5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5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2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18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99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7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6160">
                  <a:extLst>
                    <a:ext uri="{9D8B030D-6E8A-4147-A177-3AD203B41FA5}">
                      <a16:colId xmlns:a16="http://schemas.microsoft.com/office/drawing/2014/main" val="1048169816"/>
                    </a:ext>
                  </a:extLst>
                </a:gridCol>
                <a:gridCol w="107910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018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 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</a:t>
                      </a:r>
                      <a:endParaRPr lang="ru-RU" sz="105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</a:t>
                      </a: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r>
                        <a:rPr lang="en-GB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2025-2029</a:t>
                      </a:r>
                      <a:endParaRPr lang="ru-RU" sz="14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5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9933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1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Амортизация, учтенная в тарифе от оказания услуг по передаче электрической энергии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150,98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199,91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205,64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199,91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254,54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1 021,30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5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2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Прибыль, направляемая на инвестиции, в том числе от технологического присоединения потребителей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61,21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61,21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61,21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61,21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244,85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6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Возврат налога на добавленную стоимость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068833"/>
                  </a:ext>
                </a:extLst>
              </a:tr>
              <a:tr h="3289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4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Привлеченные средства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993300"/>
                          </a:solidFill>
                          <a:effectLst/>
                        </a:rPr>
                        <a:t>5</a:t>
                      </a:r>
                      <a:endParaRPr lang="ru-RU" sz="1050" b="1" dirty="0">
                        <a:solidFill>
                          <a:srgbClr val="9933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 </a:t>
                      </a:r>
                      <a:endParaRPr lang="ru-RU" sz="1200" b="1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212,19 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261,13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266,85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271,44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254,54</a:t>
                      </a:r>
                      <a:endParaRPr lang="ru-RU" sz="1400" b="1" kern="120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1 266,15</a:t>
                      </a: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F0952D9-9AF2-3CFE-9FD7-AF59B2D7A9C9}"/>
              </a:ext>
            </a:extLst>
          </p:cNvPr>
          <p:cNvSpPr txBox="1"/>
          <p:nvPr/>
        </p:nvSpPr>
        <p:spPr>
          <a:xfrm>
            <a:off x="434451" y="4771031"/>
            <a:ext cx="8116876" cy="99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457200">
              <a:spcBef>
                <a:spcPct val="20000"/>
              </a:spcBef>
            </a:pPr>
            <a:r>
              <a:rPr lang="ru-RU" sz="14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Использование амортизации, учтенной в тарифе от оказания услуг по передаче электрической энергии  как источника финансирования  составляет  </a:t>
            </a:r>
            <a:r>
              <a:rPr lang="ru-RU" sz="1400" b="1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1 021,30</a:t>
            </a:r>
            <a:r>
              <a:rPr lang="ru-RU" sz="14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млн. рублей,</a:t>
            </a:r>
          </a:p>
          <a:p>
            <a:pPr algn="just" defTabSz="457200">
              <a:spcBef>
                <a:spcPct val="20000"/>
              </a:spcBef>
            </a:pPr>
            <a:r>
              <a:rPr lang="ru-RU" sz="14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Использование платы от </a:t>
            </a:r>
            <a:r>
              <a:rPr lang="ru-RU" sz="1400" b="1" dirty="0"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технологического присоединения потребителей  в качестве источника финансирования инвестиционной программы </a:t>
            </a:r>
            <a:r>
              <a:rPr lang="ru-RU" sz="14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составляет </a:t>
            </a:r>
            <a:r>
              <a:rPr lang="ru-RU" sz="1400" b="1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244,85 </a:t>
            </a:r>
            <a:r>
              <a:rPr lang="ru-RU" sz="14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млн. рублей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0A61FA0-D06B-7235-9E78-86B5D2C2E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85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199266" y="184329"/>
            <a:ext cx="7630835" cy="751447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Строительство,  реконструкция, техперевооружение и модернизация подстанций 110 кВ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0965" y="1120106"/>
            <a:ext cx="8202706" cy="509972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Инвестиционной программой предусматривается:</a:t>
            </a:r>
          </a:p>
          <a:p>
            <a:pPr algn="l">
              <a:lnSpc>
                <a:spcPct val="115000"/>
              </a:lnSpc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1. Строительство подстанции 110/10 кВ  "Ялтинская" в г. Калининграде с установкой двух трансформаторов 110/10 кВ мощностью  32 МВА и РУ 10 кВ, с заходами 2-х цепной ВЛ 110 кВ протяженностью по трассе 50 м , строительством двух КЛ 10 кВ протяженностью по трассе 0,5 км каждая</a:t>
            </a:r>
          </a:p>
          <a:p>
            <a:pPr algn="l">
              <a:lnSpc>
                <a:spcPct val="115000"/>
              </a:lnSpc>
            </a:pPr>
            <a:r>
              <a:rPr lang="ru-RU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всего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341,66</a:t>
            </a:r>
            <a:r>
              <a:rPr lang="ru-RU" sz="14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  </a:t>
            </a:r>
            <a:r>
              <a:rPr lang="ru-RU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(с НДС), за период 2025-2029 -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244,85</a:t>
            </a:r>
            <a:r>
              <a:rPr lang="ru-RU" sz="1400" b="1" kern="120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(с НДС),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всего 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284,71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 (без НДС), за период 2025-2029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204,04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(без НДС)</a:t>
            </a:r>
            <a:b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основных средств 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284,71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 (без НДС)</a:t>
            </a:r>
          </a:p>
          <a:p>
            <a:pPr algn="l">
              <a:lnSpc>
                <a:spcPct val="115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трансформаторной мощности 32 МВА</a:t>
            </a:r>
          </a:p>
          <a:p>
            <a:pPr algn="just">
              <a:lnSpc>
                <a:spcPct val="115000"/>
              </a:lnSpc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2. Реконструкция ПС 110 "Университетская" с заменой оборудования ОРУ 110 кВ на коммутационные элегазовые  модули 110 кВ, строительством ограждения ПС, маслосборников, маслоприемников, здания ОПУ, заменой  контрольных  и силовых кабелей, устройств защиты и автоматики (РЗА)</a:t>
            </a:r>
          </a:p>
          <a:p>
            <a:pPr algn="l">
              <a:lnSpc>
                <a:spcPct val="115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всего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400,30</a:t>
            </a:r>
            <a:r>
              <a:rPr lang="ru-RU" sz="1000" dirty="0"/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млн. рублей (с НДС), </a:t>
            </a:r>
          </a:p>
          <a:p>
            <a:pPr algn="l">
              <a:lnSpc>
                <a:spcPct val="115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всего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333,58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 (без НДС), </a:t>
            </a:r>
          </a:p>
          <a:p>
            <a:pPr algn="l">
              <a:lnSpc>
                <a:spcPct val="115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основных средств </a:t>
            </a:r>
            <a:r>
              <a:rPr lang="ru-RU" sz="14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333,58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 (без НДС</a:t>
            </a:r>
          </a:p>
          <a:p>
            <a:pPr algn="l">
              <a:lnSpc>
                <a:spcPct val="115000"/>
              </a:lnSpc>
            </a:pP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C75284-6ADE-8190-82BD-DE60E644D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96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85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199266" y="184329"/>
            <a:ext cx="7630835" cy="751447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Строительство,  реконструкция, техперевооружение и модернизация подстанций 110 кВ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8212" y="1181459"/>
            <a:ext cx="8139819" cy="4340800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</a:pPr>
            <a:r>
              <a:rPr lang="ru-RU" sz="1600" b="1" kern="120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В 2025 – 2026 годах планируется: </a:t>
            </a:r>
          </a:p>
          <a:p>
            <a:pPr algn="l">
              <a:lnSpc>
                <a:spcPct val="115000"/>
              </a:lnSpc>
            </a:pP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3. М</a:t>
            </a:r>
            <a:r>
              <a:rPr lang="ru-RU" sz="1600" b="1" kern="1200" dirty="0">
                <a:solidFill>
                  <a:srgbClr val="993300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одернизация устройств релейных защит и автоматики (РЗА) на ПС 110 кВ "Ижевская", "Пионерская "</a:t>
            </a:r>
          </a:p>
          <a:p>
            <a:pPr algn="l">
              <a:lnSpc>
                <a:spcPct val="115000"/>
              </a:lnSpc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Финансирование всего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71,87 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млн. рублей (с НДС), </a:t>
            </a:r>
          </a:p>
          <a:p>
            <a:pPr algn="l">
              <a:lnSpc>
                <a:spcPct val="115000"/>
              </a:lnSpc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Освоение всего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59,9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млн. рублей (без НДС), </a:t>
            </a:r>
          </a:p>
          <a:p>
            <a:pPr algn="l">
              <a:lnSpc>
                <a:spcPct val="115000"/>
              </a:lnSpc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Ввод основных средств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59,9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млн. рублей (без НДС)</a:t>
            </a:r>
          </a:p>
          <a:p>
            <a:pPr algn="l">
              <a:lnSpc>
                <a:spcPct val="115000"/>
              </a:lnSpc>
            </a:pPr>
            <a:r>
              <a:rPr lang="ru-RU" sz="16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4. Модернизация системы видеонаблюдения на ПС 110 кВ "Луговая" АО "Западная энергетическая компания" </a:t>
            </a:r>
          </a:p>
          <a:p>
            <a:pPr algn="l">
              <a:lnSpc>
                <a:spcPct val="115000"/>
              </a:lnSpc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Финансирование всего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2,59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млн. рублей (с НДС), </a:t>
            </a:r>
          </a:p>
          <a:p>
            <a:pPr algn="l">
              <a:lnSpc>
                <a:spcPct val="115000"/>
              </a:lnSpc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Освоение всего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2,16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млн. рублей (без НДС), </a:t>
            </a:r>
          </a:p>
          <a:p>
            <a:pPr algn="l">
              <a:lnSpc>
                <a:spcPct val="115000"/>
              </a:lnSpc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Ввод основных средств </a:t>
            </a:r>
            <a:r>
              <a:rPr lang="ru-RU" sz="1600" b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itchFamily="18" charset="0"/>
              </a:rPr>
              <a:t>2,16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млн. рублей (без НДС)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C75284-6ADE-8190-82BD-DE60E644D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518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246095" y="267324"/>
            <a:ext cx="7381770" cy="593117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Строительство,  реконструкция, техперевооружение и модернизация подстанций 110 кВ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030" y="6139141"/>
            <a:ext cx="8597900" cy="661327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1B445C12-93A9-A7A6-4261-0D75EC3C8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225323"/>
              </p:ext>
            </p:extLst>
          </p:nvPr>
        </p:nvGraphicFramePr>
        <p:xfrm>
          <a:off x="478864" y="1527786"/>
          <a:ext cx="8485841" cy="4572000"/>
        </p:xfrm>
        <a:graphic>
          <a:graphicData uri="http://schemas.openxmlformats.org/drawingml/2006/table">
            <a:tbl>
              <a:tblPr/>
              <a:tblGrid>
                <a:gridCol w="436058">
                  <a:extLst>
                    <a:ext uri="{9D8B030D-6E8A-4147-A177-3AD203B41FA5}">
                      <a16:colId xmlns:a16="http://schemas.microsoft.com/office/drawing/2014/main" val="3964877635"/>
                    </a:ext>
                  </a:extLst>
                </a:gridCol>
                <a:gridCol w="2979095">
                  <a:extLst>
                    <a:ext uri="{9D8B030D-6E8A-4147-A177-3AD203B41FA5}">
                      <a16:colId xmlns:a16="http://schemas.microsoft.com/office/drawing/2014/main" val="2251908023"/>
                    </a:ext>
                  </a:extLst>
                </a:gridCol>
                <a:gridCol w="777096">
                  <a:extLst>
                    <a:ext uri="{9D8B030D-6E8A-4147-A177-3AD203B41FA5}">
                      <a16:colId xmlns:a16="http://schemas.microsoft.com/office/drawing/2014/main" val="3249838967"/>
                    </a:ext>
                  </a:extLst>
                </a:gridCol>
                <a:gridCol w="749669">
                  <a:extLst>
                    <a:ext uri="{9D8B030D-6E8A-4147-A177-3AD203B41FA5}">
                      <a16:colId xmlns:a16="http://schemas.microsoft.com/office/drawing/2014/main" val="2564442843"/>
                    </a:ext>
                  </a:extLst>
                </a:gridCol>
                <a:gridCol w="716565">
                  <a:extLst>
                    <a:ext uri="{9D8B030D-6E8A-4147-A177-3AD203B41FA5}">
                      <a16:colId xmlns:a16="http://schemas.microsoft.com/office/drawing/2014/main" val="1256599060"/>
                    </a:ext>
                  </a:extLst>
                </a:gridCol>
                <a:gridCol w="660174">
                  <a:extLst>
                    <a:ext uri="{9D8B030D-6E8A-4147-A177-3AD203B41FA5}">
                      <a16:colId xmlns:a16="http://schemas.microsoft.com/office/drawing/2014/main" val="692707403"/>
                    </a:ext>
                  </a:extLst>
                </a:gridCol>
                <a:gridCol w="489852">
                  <a:extLst>
                    <a:ext uri="{9D8B030D-6E8A-4147-A177-3AD203B41FA5}">
                      <a16:colId xmlns:a16="http://schemas.microsoft.com/office/drawing/2014/main" val="928758712"/>
                    </a:ext>
                  </a:extLst>
                </a:gridCol>
                <a:gridCol w="507437">
                  <a:extLst>
                    <a:ext uri="{9D8B030D-6E8A-4147-A177-3AD203B41FA5}">
                      <a16:colId xmlns:a16="http://schemas.microsoft.com/office/drawing/2014/main" val="4258585613"/>
                    </a:ext>
                  </a:extLst>
                </a:gridCol>
                <a:gridCol w="510988">
                  <a:extLst>
                    <a:ext uri="{9D8B030D-6E8A-4147-A177-3AD203B41FA5}">
                      <a16:colId xmlns:a16="http://schemas.microsoft.com/office/drawing/2014/main" val="3934917700"/>
                    </a:ext>
                  </a:extLst>
                </a:gridCol>
                <a:gridCol w="658907">
                  <a:extLst>
                    <a:ext uri="{9D8B030D-6E8A-4147-A177-3AD203B41FA5}">
                      <a16:colId xmlns:a16="http://schemas.microsoft.com/office/drawing/2014/main" val="409048283"/>
                    </a:ext>
                  </a:extLst>
                </a:gridCol>
              </a:tblGrid>
              <a:tr h="218394">
                <a:tc rowSpan="4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инвестиционного проекта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Идентифи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катор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инвестиционного проекта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6000"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</a:p>
                    <a:p>
                      <a:pPr marL="36000"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рование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Освоение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pPr marL="36000"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Принятие основных средств и нематериальных активов к бухгалтерскому учету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783084"/>
                  </a:ext>
                </a:extLst>
              </a:tr>
              <a:tr h="3275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000"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(без НДС)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ввода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Физические параметры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9292925"/>
                  </a:ext>
                </a:extLst>
              </a:tr>
              <a:tr h="331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МВА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шт.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348482"/>
                  </a:ext>
                </a:extLst>
              </a:tr>
              <a:tr h="469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6000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(с НДС)</a:t>
                      </a:r>
                      <a:endParaRPr lang="ru-RU"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(без НДС)</a:t>
                      </a:r>
                    </a:p>
                    <a:p>
                      <a:pPr marL="0" algn="ctr" defTabSz="4572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73206940"/>
                  </a:ext>
                </a:extLst>
              </a:tr>
              <a:tr h="1091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160025"/>
                  </a:ext>
                </a:extLst>
              </a:tr>
              <a:tr h="655181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l" defTabSz="457200" rtl="0" eaLnBrk="1" fontAlgn="ctr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ПС 110кВ  "Ялтинская" в </a:t>
                      </a:r>
                    </a:p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 Калининград (с установкой 2-х трансформаторов 110/10 кВ и РУ 10 кВ), с заходами ВЛ 110 кВ , строительством двух КЛ 10 кВ протяженностью 1 км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 19-02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244,85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204,04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284,71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20,00</a:t>
                      </a: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813433"/>
                  </a:ext>
                </a:extLst>
              </a:tr>
              <a:tr h="458627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Модернизация устройств релейных защит и автоматики (РЗА) ПС 110 кВ "Ижевская", "Пионерская"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24-01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24-02</a:t>
                      </a: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71,87</a:t>
                      </a: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59,9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 </a:t>
                      </a:r>
                      <a:r>
                        <a:rPr lang="ru-RU" sz="1200" b="1" kern="1200" dirty="0" err="1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устр</a:t>
                      </a: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-в РЗА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942477"/>
                  </a:ext>
                </a:extLst>
              </a:tr>
              <a:tr h="54598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Реконструкция ПС 110 кВ "Университетская"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400,30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333,58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333,58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модуля коммутационных элегазовых 110 кВ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5301072"/>
                  </a:ext>
                </a:extLst>
              </a:tr>
              <a:tr h="458627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Модернизация системы видеонаблюдения на ПС "Луговая" АО "Западная энергетическая компания"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24-04</a:t>
                      </a: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en-US" sz="12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2,16</a:t>
                      </a: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2,16</a:t>
                      </a:r>
                    </a:p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rgbClr val="9933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99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895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814788" y="430307"/>
            <a:ext cx="8155896" cy="5495364"/>
          </a:xfrm>
        </p:spPr>
        <p:txBody>
          <a:bodyPr>
            <a:normAutofit/>
          </a:bodyPr>
          <a:lstStyle/>
          <a:p>
            <a:pPr marL="36000" algn="l" fontAlgn="ctr"/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Реконструкция строительство и техперевооружение распределительных сетей 15-0,4 кВ за 2025 -2029 гг.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связи с физическим износом оборудования ТП,  отработавшего более 40 лет,</a:t>
            </a:r>
            <a:r>
              <a:rPr lang="ru-RU" sz="1800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b="0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низкой пропускной способностью КЛ, ВЛ планируется: </a:t>
            </a:r>
            <a:br>
              <a:rPr lang="ru-RU" sz="1800" b="1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lang="ru-RU" sz="1800" b="1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Реконструкция  и строительство ТП , РП 15,10/0,4 кВ</a:t>
            </a:r>
            <a:br>
              <a:rPr lang="ru-RU" sz="1800" b="1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</a:t>
            </a:r>
            <a: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278,36 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(с НДС)</a:t>
            </a:r>
            <a:br>
              <a:rPr lang="ru-RU" sz="1800" dirty="0"/>
            </a:br>
            <a:r>
              <a:rPr lang="ru-RU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Освоение </a:t>
            </a:r>
            <a: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231,97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(без НДС)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основных средств  </a:t>
            </a:r>
            <a: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231,97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(без НДС)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Реконструкция  и строительство ВЛ, КЛ 15, 10, 0,4 кВ , протяженностью 13,67 км</a:t>
            </a:r>
            <a:b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b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</a:t>
            </a:r>
            <a: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38,36 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(с НДС)</a:t>
            </a:r>
            <a:br>
              <a:rPr lang="ru-RU" sz="1800" dirty="0"/>
            </a:br>
            <a:r>
              <a:rPr lang="ru-RU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Освоение </a:t>
            </a:r>
            <a: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31,97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(без НДС)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основных средств </a:t>
            </a:r>
            <a:r>
              <a:rPr lang="ru-RU" sz="1800" b="1" kern="1200" dirty="0">
                <a:solidFill>
                  <a:srgbClr val="9933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31,97</a:t>
            </a:r>
            <a:r>
              <a:rPr lang="ru-RU" sz="1800" b="1" dirty="0">
                <a:solidFill>
                  <a:srgbClr val="99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 (без НДС)</a:t>
            </a:r>
            <a:endParaRPr lang="ru-RU" sz="1800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030" y="6139141"/>
            <a:ext cx="8597900" cy="661327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79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006034" y="267324"/>
            <a:ext cx="8155896" cy="856602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Развитие и модернизация учета электрической энергии, 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модернизация ТП с установкой устройств телемеханики 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за 2025 -2029 гг.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030" y="6139141"/>
            <a:ext cx="8597900" cy="661327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1B445C12-93A9-A7A6-4261-0D75EC3C8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074463"/>
              </p:ext>
            </p:extLst>
          </p:nvPr>
        </p:nvGraphicFramePr>
        <p:xfrm>
          <a:off x="590924" y="1324731"/>
          <a:ext cx="8354360" cy="5395502"/>
        </p:xfrm>
        <a:graphic>
          <a:graphicData uri="http://schemas.openxmlformats.org/drawingml/2006/table">
            <a:tbl>
              <a:tblPr/>
              <a:tblGrid>
                <a:gridCol w="435531">
                  <a:extLst>
                    <a:ext uri="{9D8B030D-6E8A-4147-A177-3AD203B41FA5}">
                      <a16:colId xmlns:a16="http://schemas.microsoft.com/office/drawing/2014/main" val="3964877635"/>
                    </a:ext>
                  </a:extLst>
                </a:gridCol>
                <a:gridCol w="2880794">
                  <a:extLst>
                    <a:ext uri="{9D8B030D-6E8A-4147-A177-3AD203B41FA5}">
                      <a16:colId xmlns:a16="http://schemas.microsoft.com/office/drawing/2014/main" val="2251908023"/>
                    </a:ext>
                  </a:extLst>
                </a:gridCol>
                <a:gridCol w="754609">
                  <a:extLst>
                    <a:ext uri="{9D8B030D-6E8A-4147-A177-3AD203B41FA5}">
                      <a16:colId xmlns:a16="http://schemas.microsoft.com/office/drawing/2014/main" val="3249838967"/>
                    </a:ext>
                  </a:extLst>
                </a:gridCol>
                <a:gridCol w="727976">
                  <a:extLst>
                    <a:ext uri="{9D8B030D-6E8A-4147-A177-3AD203B41FA5}">
                      <a16:colId xmlns:a16="http://schemas.microsoft.com/office/drawing/2014/main" val="2564442843"/>
                    </a:ext>
                  </a:extLst>
                </a:gridCol>
                <a:gridCol w="615551">
                  <a:extLst>
                    <a:ext uri="{9D8B030D-6E8A-4147-A177-3AD203B41FA5}">
                      <a16:colId xmlns:a16="http://schemas.microsoft.com/office/drawing/2014/main" val="1256599060"/>
                    </a:ext>
                  </a:extLst>
                </a:gridCol>
                <a:gridCol w="591565">
                  <a:extLst>
                    <a:ext uri="{9D8B030D-6E8A-4147-A177-3AD203B41FA5}">
                      <a16:colId xmlns:a16="http://schemas.microsoft.com/office/drawing/2014/main" val="692707403"/>
                    </a:ext>
                  </a:extLst>
                </a:gridCol>
                <a:gridCol w="600529">
                  <a:extLst>
                    <a:ext uri="{9D8B030D-6E8A-4147-A177-3AD203B41FA5}">
                      <a16:colId xmlns:a16="http://schemas.microsoft.com/office/drawing/2014/main" val="928758712"/>
                    </a:ext>
                  </a:extLst>
                </a:gridCol>
                <a:gridCol w="555711">
                  <a:extLst>
                    <a:ext uri="{9D8B030D-6E8A-4147-A177-3AD203B41FA5}">
                      <a16:colId xmlns:a16="http://schemas.microsoft.com/office/drawing/2014/main" val="4258585613"/>
                    </a:ext>
                  </a:extLst>
                </a:gridCol>
                <a:gridCol w="578251">
                  <a:extLst>
                    <a:ext uri="{9D8B030D-6E8A-4147-A177-3AD203B41FA5}">
                      <a16:colId xmlns:a16="http://schemas.microsoft.com/office/drawing/2014/main" val="3934917700"/>
                    </a:ext>
                  </a:extLst>
                </a:gridCol>
                <a:gridCol w="613843">
                  <a:extLst>
                    <a:ext uri="{9D8B030D-6E8A-4147-A177-3AD203B41FA5}">
                      <a16:colId xmlns:a16="http://schemas.microsoft.com/office/drawing/2014/main" val="409048283"/>
                    </a:ext>
                  </a:extLst>
                </a:gridCol>
              </a:tblGrid>
              <a:tr h="278828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инвестиционного проекта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Идентифи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катор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инвестиционного проекта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6000"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</a:p>
                    <a:p>
                      <a:pPr marL="36000"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рование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Освоение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pPr marL="36000"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Принятие основных средств и нематериальных активов к бухгалтерскому учету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783084"/>
                  </a:ext>
                </a:extLst>
              </a:tr>
              <a:tr h="418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000"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(без НДС)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ввода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Физические параметры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9292925"/>
                  </a:ext>
                </a:extLst>
              </a:tr>
              <a:tr h="109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МВА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шт.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348482"/>
                  </a:ext>
                </a:extLst>
              </a:tr>
              <a:tr h="5576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6000" 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(с НДС)</a:t>
                      </a:r>
                      <a:endParaRPr lang="ru-RU"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(без НДС)</a:t>
                      </a:r>
                    </a:p>
                    <a:p>
                      <a:pPr marL="0" algn="ctr" defTabSz="4572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73206940"/>
                  </a:ext>
                </a:extLst>
              </a:tr>
              <a:tr h="1394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160025"/>
                  </a:ext>
                </a:extLst>
              </a:tr>
              <a:tr h="468319"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Интеллектуальные приборы учета электрической энергии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9,13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9,13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2025-2026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71113"/>
                  </a:ext>
                </a:extLst>
              </a:tr>
              <a:tr h="600595"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Покупка комплекта программного обеспечения ПО "Пирамида 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9825251"/>
                  </a:ext>
                </a:extLst>
              </a:tr>
              <a:tr h="810656"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Покупка программных модулей автоматизированной системы управления энергосбытовой деятельностью (АСУ ЭД) подсистемы "</a:t>
                      </a:r>
                      <a:r>
                        <a:rPr lang="ru-RU" sz="1000" b="1" kern="1200" dirty="0" err="1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Сбыт.Население</a:t>
                      </a: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 и "Сбыт Юридические лица" для расчетов с потребителями (биллинг) с интерфейсом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7012356"/>
                  </a:ext>
                </a:extLst>
              </a:tr>
              <a:tr h="815965"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комплекса телемеханики для ТП 10/15 кВ (34 </a:t>
                      </a:r>
                      <a:r>
                        <a:rPr lang="ru-RU" sz="1000" b="1" kern="1200" dirty="0" err="1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</a:t>
                      </a: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), РП 10/15 кВ (4 </a:t>
                      </a:r>
                      <a:r>
                        <a:rPr lang="ru-RU" sz="1000" b="1" kern="1200" dirty="0" err="1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</a:t>
                      </a: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), РТП 6/10/15 кВ (2 </a:t>
                      </a:r>
                      <a:r>
                        <a:rPr lang="ru-RU" sz="1000" b="1" kern="1200" dirty="0" err="1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</a:t>
                      </a: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службы распределительных сетей АО "Западная энергетическая компания".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75,39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62,82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62,82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812477"/>
                  </a:ext>
                </a:extLst>
              </a:tr>
              <a:tr h="815965"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единого центра диспетчеризации, мониторинга и управления сетями АО "Западная энергетическая компания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24-3</a:t>
                      </a: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77,53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64,61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64,61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953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31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753" cy="6858000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84204" y="442030"/>
            <a:ext cx="8155896" cy="856602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Мероприятия направленные на обеспечение хозяйственной деятельности </a:t>
            </a:r>
            <a:b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за 2025 -2029 гг.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030" y="6139141"/>
            <a:ext cx="8597900" cy="661327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pic>
        <p:nvPicPr>
          <p:cNvPr id="6" name="Изображение 5" descr="innerPage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3" y="184329"/>
            <a:ext cx="812800" cy="812800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1B445C12-93A9-A7A6-4261-0D75EC3C8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904724"/>
              </p:ext>
            </p:extLst>
          </p:nvPr>
        </p:nvGraphicFramePr>
        <p:xfrm>
          <a:off x="581961" y="1550157"/>
          <a:ext cx="8355854" cy="3909158"/>
        </p:xfrm>
        <a:graphic>
          <a:graphicData uri="http://schemas.openxmlformats.org/drawingml/2006/table">
            <a:tbl>
              <a:tblPr/>
              <a:tblGrid>
                <a:gridCol w="432386">
                  <a:extLst>
                    <a:ext uri="{9D8B030D-6E8A-4147-A177-3AD203B41FA5}">
                      <a16:colId xmlns:a16="http://schemas.microsoft.com/office/drawing/2014/main" val="3964877635"/>
                    </a:ext>
                  </a:extLst>
                </a:gridCol>
                <a:gridCol w="2859991">
                  <a:extLst>
                    <a:ext uri="{9D8B030D-6E8A-4147-A177-3AD203B41FA5}">
                      <a16:colId xmlns:a16="http://schemas.microsoft.com/office/drawing/2014/main" val="2251908023"/>
                    </a:ext>
                  </a:extLst>
                </a:gridCol>
                <a:gridCol w="749160">
                  <a:extLst>
                    <a:ext uri="{9D8B030D-6E8A-4147-A177-3AD203B41FA5}">
                      <a16:colId xmlns:a16="http://schemas.microsoft.com/office/drawing/2014/main" val="3249838967"/>
                    </a:ext>
                  </a:extLst>
                </a:gridCol>
                <a:gridCol w="722718">
                  <a:extLst>
                    <a:ext uri="{9D8B030D-6E8A-4147-A177-3AD203B41FA5}">
                      <a16:colId xmlns:a16="http://schemas.microsoft.com/office/drawing/2014/main" val="2564442843"/>
                    </a:ext>
                  </a:extLst>
                </a:gridCol>
                <a:gridCol w="690804">
                  <a:extLst>
                    <a:ext uri="{9D8B030D-6E8A-4147-A177-3AD203B41FA5}">
                      <a16:colId xmlns:a16="http://schemas.microsoft.com/office/drawing/2014/main" val="1256599060"/>
                    </a:ext>
                  </a:extLst>
                </a:gridCol>
                <a:gridCol w="792836">
                  <a:extLst>
                    <a:ext uri="{9D8B030D-6E8A-4147-A177-3AD203B41FA5}">
                      <a16:colId xmlns:a16="http://schemas.microsoft.com/office/drawing/2014/main" val="692707403"/>
                    </a:ext>
                  </a:extLst>
                </a:gridCol>
                <a:gridCol w="488366">
                  <a:extLst>
                    <a:ext uri="{9D8B030D-6E8A-4147-A177-3AD203B41FA5}">
                      <a16:colId xmlns:a16="http://schemas.microsoft.com/office/drawing/2014/main" val="928758712"/>
                    </a:ext>
                  </a:extLst>
                </a:gridCol>
                <a:gridCol w="436098">
                  <a:extLst>
                    <a:ext uri="{9D8B030D-6E8A-4147-A177-3AD203B41FA5}">
                      <a16:colId xmlns:a16="http://schemas.microsoft.com/office/drawing/2014/main" val="4258585613"/>
                    </a:ext>
                  </a:extLst>
                </a:gridCol>
                <a:gridCol w="574083">
                  <a:extLst>
                    <a:ext uri="{9D8B030D-6E8A-4147-A177-3AD203B41FA5}">
                      <a16:colId xmlns:a16="http://schemas.microsoft.com/office/drawing/2014/main" val="3934917700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409048283"/>
                    </a:ext>
                  </a:extLst>
                </a:gridCol>
              </a:tblGrid>
              <a:tr h="392962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инвестиционного проекта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Идентифи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катор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инвестиционного проекта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6000"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</a:p>
                    <a:p>
                      <a:pPr marL="36000"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рование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Освоение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pPr marL="36000"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Принятие основных средств и нематериальных активов к бухгалтерскому учету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783084"/>
                  </a:ext>
                </a:extLst>
              </a:tr>
              <a:tr h="589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000"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(без НДС)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ввода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Физические параметры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9292925"/>
                  </a:ext>
                </a:extLst>
              </a:tr>
              <a:tr h="17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МВА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шт.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348482"/>
                  </a:ext>
                </a:extLst>
              </a:tr>
              <a:tr h="7859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6000" 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(с НДС)</a:t>
                      </a:r>
                      <a:endParaRPr lang="ru-RU" dirty="0"/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 (без НДС)</a:t>
                      </a:r>
                    </a:p>
                    <a:p>
                      <a:pPr marL="0" algn="ctr" defTabSz="457200" rtl="0" eaLnBrk="1" fontAlgn="ctr" latinLnBrk="0" hangingPunct="1"/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73206940"/>
                  </a:ext>
                </a:extLst>
              </a:tr>
              <a:tr h="1964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160025"/>
                  </a:ext>
                </a:extLst>
              </a:tr>
              <a:tr h="837499"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Покупка 2-х бригадных автомобилей для ОВБ. Покупка легкового автомобиля для нужд управления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10,26</a:t>
                      </a:r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8,55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8,55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71113"/>
                  </a:ext>
                </a:extLst>
              </a:tr>
              <a:tr h="932551"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Покупка электросетевых активов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 24-35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16,67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16,67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ctr" defTabSz="4572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9825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428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4587</TotalTime>
  <Words>1373</Words>
  <Application>Microsoft Office PowerPoint</Application>
  <PresentationFormat>Экран (4:3)</PresentationFormat>
  <Paragraphs>383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ПРОЕКТ ИНВЕСТИЦИОННОЙ ПРОГРАММЫ</vt:lpstr>
      <vt:lpstr>Проект инвестиционной программы  на период 2025-2029 годы</vt:lpstr>
      <vt:lpstr>Сводные параметры проекта инвестиционной программы  на период 2025-2029 годы (источники финансирования),                                                                                млн. руб. с НДС</vt:lpstr>
      <vt:lpstr>Строительство,  реконструкция, техперевооружение и модернизация подстанций 110 кВ</vt:lpstr>
      <vt:lpstr>Строительство,  реконструкция, техперевооружение и модернизация подстанций 110 кВ</vt:lpstr>
      <vt:lpstr>Строительство,  реконструкция, техперевооружение и модернизация подстанций 110 кВ</vt:lpstr>
      <vt:lpstr>Реконструкция строительство и техперевооружение распределительных сетей 15-0,4 кВ за 2025 -2029 гг.  В связи с физическим износом оборудования ТП,  отработавшего более 40 лет,  низкой пропускной способностью КЛ, ВЛ планируется:   Реконструкция  и строительство ТП , РП 15,10/0,4 кВ Финансирование 278,36 млн. рублей (с НДС) Освоение 231,97 млн. рублей (без НДС) Ввод основных средств  231,97 млн. рублей (без НДС)  Реконструкция  и строительство ВЛ, КЛ 15, 10, 0,4 кВ , протяженностью 13,67 км  Финансирование 38,36 млн. рублей (с НДС) Освоение 31,97 млн. рублей (без НДС) Ввод основных средств 31,97  млн. рублей (без НДС)</vt:lpstr>
      <vt:lpstr>Развитие и модернизация учета электрической энергии,  модернизация ТП с установкой устройств телемеханики  за 2025 -2029 гг.</vt:lpstr>
      <vt:lpstr>Мероприятия направленные на обеспечение хозяйственной деятельности  за 2025 -2029 гг.</vt:lpstr>
      <vt:lpstr>Благодарим за внимание</vt:lpstr>
      <vt:lpstr>Сводные параметры проекта инвестиционной программы 2024 года (источники финансирования),                                                                                млн. руб. с НДС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ИНВЕСТИЦИОННОЙ ПРОГРАММЫ</dc:title>
  <dc:creator>Valentina</dc:creator>
  <cp:lastModifiedBy>sergenhappy@mail.ru</cp:lastModifiedBy>
  <cp:revision>446</cp:revision>
  <cp:lastPrinted>2022-06-20T19:14:11Z</cp:lastPrinted>
  <dcterms:created xsi:type="dcterms:W3CDTF">2019-07-03T06:26:17Z</dcterms:created>
  <dcterms:modified xsi:type="dcterms:W3CDTF">2024-10-18T00:01:38Z</dcterms:modified>
</cp:coreProperties>
</file>